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5A5950"/>
        </a:fontRef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6C6963"/>
        </a:fontRef>
        <a:srgbClr val="6C6963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D0D4D5"/>
          </a:solidFill>
        </a:fill>
      </a:tcStyle>
    </a:wholeTbl>
    <a:band2H>
      <a:tcTxStyle b="def" i="def"/>
      <a:tcStyle>
        <a:tcBdr/>
        <a:fill>
          <a:solidFill>
            <a:srgbClr val="E9EBEB"/>
          </a:solidFill>
        </a:fill>
      </a:tcStyle>
    </a:band2H>
    <a:firstCol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381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381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6C6963"/>
        </a:fontRef>
        <a:srgbClr val="6C6963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ECDCCD"/>
          </a:solidFill>
        </a:fill>
      </a:tcStyle>
    </a:wholeTbl>
    <a:band2H>
      <a:tcTxStyle b="def" i="def"/>
      <a:tcStyle>
        <a:tcBdr/>
        <a:fill>
          <a:solidFill>
            <a:srgbClr val="F6EEE8"/>
          </a:solidFill>
        </a:fill>
      </a:tcStyle>
    </a:band2H>
    <a:firstCol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381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381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6C6963"/>
        </a:fontRef>
        <a:srgbClr val="6C6963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D8CFD0"/>
          </a:solidFill>
        </a:fill>
      </a:tcStyle>
    </a:wholeTbl>
    <a:band2H>
      <a:tcTxStyle b="def" i="def"/>
      <a:tcStyle>
        <a:tcBdr/>
        <a:fill>
          <a:solidFill>
            <a:srgbClr val="ECE9E9"/>
          </a:solidFill>
        </a:fill>
      </a:tcStyle>
    </a:band2H>
    <a:firstCol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381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381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6C6963"/>
        </a:fontRef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 b="def" i="def"/>
      <a:tcStyle>
        <a:tcBdr/>
        <a:fill>
          <a:solidFill>
            <a:srgbClr val="092A6C"/>
          </a:solidFill>
        </a:fill>
      </a:tcStyle>
    </a:band2H>
    <a:firstCol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6C6963"/>
        </a:fontRef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92A6C"/>
          </a:solidFill>
        </a:fill>
      </a:tcStyle>
    </a:lastRow>
    <a:firstRow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C6963"/>
        </a:fontRef>
        <a:srgbClr val="6C6963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D3D3D2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Col>
    <a:lastRow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38100" cap="flat">
              <a:solidFill>
                <a:srgbClr val="092A6C"/>
              </a:solidFill>
              <a:prstDash val="solid"/>
              <a:round/>
            </a:ln>
          </a:top>
          <a:bottom>
            <a:ln w="127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lastRow>
    <a:firstRow>
      <a:tcTxStyle b="on" i="off">
        <a:fontRef idx="minor">
          <a:srgbClr val="092A6C"/>
        </a:fontRef>
        <a:srgbClr val="092A6C"/>
      </a:tcTxStyle>
      <a:tcStyle>
        <a:tcBdr>
          <a:left>
            <a:ln w="12700" cap="flat">
              <a:solidFill>
                <a:srgbClr val="092A6C"/>
              </a:solidFill>
              <a:prstDash val="solid"/>
              <a:round/>
            </a:ln>
          </a:left>
          <a:right>
            <a:ln w="12700" cap="flat">
              <a:solidFill>
                <a:srgbClr val="092A6C"/>
              </a:solidFill>
              <a:prstDash val="solid"/>
              <a:round/>
            </a:ln>
          </a:right>
          <a:top>
            <a:ln w="12700" cap="flat">
              <a:solidFill>
                <a:srgbClr val="092A6C"/>
              </a:solidFill>
              <a:prstDash val="solid"/>
              <a:round/>
            </a:ln>
          </a:top>
          <a:bottom>
            <a:ln w="38100" cap="flat">
              <a:solidFill>
                <a:srgbClr val="092A6C"/>
              </a:solidFill>
              <a:prstDash val="solid"/>
              <a:round/>
            </a:ln>
          </a:bottom>
          <a:insideH>
            <a:ln w="12700" cap="flat">
              <a:solidFill>
                <a:srgbClr val="092A6C"/>
              </a:solidFill>
              <a:prstDash val="solid"/>
              <a:round/>
            </a:ln>
          </a:insideH>
          <a:insideV>
            <a:ln w="12700" cap="flat">
              <a:solidFill>
                <a:srgbClr val="092A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 descr="leatherbooktypeembellishgl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3100" y="4775200"/>
            <a:ext cx="195662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eltext"/>
          <p:cNvSpPr txBox="1"/>
          <p:nvPr>
            <p:ph type="title"/>
          </p:nvPr>
        </p:nvSpPr>
        <p:spPr>
          <a:xfrm>
            <a:off x="825500" y="1879600"/>
            <a:ext cx="11836400" cy="26035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8000">
                <a:solidFill>
                  <a:srgbClr val="BEA56D"/>
                </a:solidFill>
                <a:effectLst>
                  <a:outerShdw sx="100000" sy="100000" kx="0" ky="0" algn="b" rotWithShape="0" blurRad="38100" dist="25400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3" name="Textebene 1…"/>
          <p:cNvSpPr txBox="1"/>
          <p:nvPr>
            <p:ph type="body" sz="quarter" idx="1"/>
          </p:nvPr>
        </p:nvSpPr>
        <p:spPr>
          <a:xfrm>
            <a:off x="825500" y="5346700"/>
            <a:ext cx="11836400" cy="1854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xfrm>
            <a:off x="6565899" y="9029699"/>
            <a:ext cx="342901" cy="3556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ebene 1…"/>
          <p:cNvSpPr txBox="1"/>
          <p:nvPr>
            <p:ph type="body" sz="quarter" idx="1"/>
          </p:nvPr>
        </p:nvSpPr>
        <p:spPr>
          <a:xfrm>
            <a:off x="1270000" y="6350000"/>
            <a:ext cx="10464800" cy="558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939800" indent="-406400" algn="ctr">
              <a:spcBef>
                <a:spcPts val="0"/>
              </a:spcBef>
              <a:buBlip>
                <a:blip r:embed="rId2"/>
              </a:buBlip>
              <a:defRPr i="1" sz="3200"/>
            </a:lvl2pPr>
            <a:lvl3pPr marL="1473200" indent="-406400" algn="ctr">
              <a:spcBef>
                <a:spcPts val="0"/>
              </a:spcBef>
              <a:buBlip>
                <a:blip r:embed="rId2"/>
              </a:buBlip>
              <a:defRPr i="1" sz="3200"/>
            </a:lvl3pPr>
            <a:lvl4pPr marL="2006600" indent="-406400" algn="ctr">
              <a:spcBef>
                <a:spcPts val="0"/>
              </a:spcBef>
              <a:buBlip>
                <a:blip r:embed="rId2"/>
              </a:buBlip>
              <a:defRPr i="1" sz="3200"/>
            </a:lvl4pPr>
            <a:lvl5pPr marL="2540000" indent="-406400" algn="ctr">
              <a:spcBef>
                <a:spcPts val="0"/>
              </a:spcBef>
              <a:buBlip>
                <a:blip r:embed="rId2"/>
              </a:buBlip>
              <a:defRPr i="1"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6" name="„Zitat hier eingeben.“"/>
          <p:cNvSpPr txBox="1"/>
          <p:nvPr>
            <p:ph type="body" sz="quarter" idx="13"/>
          </p:nvPr>
        </p:nvSpPr>
        <p:spPr>
          <a:xfrm>
            <a:off x="1270000" y="4292600"/>
            <a:ext cx="10464800" cy="673100"/>
          </a:xfrm>
          <a:prstGeom prst="rect">
            <a:avLst/>
          </a:prstGeom>
        </p:spPr>
        <p:txBody>
          <a:bodyPr/>
          <a:lstStyle/>
          <a:p>
            <a:pPr marL="501395" indent="-501395" defTabSz="549148">
              <a:spcBef>
                <a:spcPts val="3900"/>
              </a:spcBef>
              <a:buBlip>
                <a:blip r:embed="rId2"/>
              </a:buBlip>
              <a:defRPr sz="3948"/>
            </a:pPr>
          </a:p>
        </p:txBody>
      </p:sp>
      <p:sp>
        <p:nvSpPr>
          <p:cNvPr id="9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nnenein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"/>
          <p:cNvSpPr/>
          <p:nvPr>
            <p:ph type="pic" idx="13"/>
          </p:nvPr>
        </p:nvSpPr>
        <p:spPr>
          <a:xfrm>
            <a:off x="749300" y="812800"/>
            <a:ext cx="11480800" cy="6223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eltext"/>
          <p:cNvSpPr txBox="1"/>
          <p:nvPr>
            <p:ph type="title"/>
          </p:nvPr>
        </p:nvSpPr>
        <p:spPr>
          <a:xfrm>
            <a:off x="762000" y="7035800"/>
            <a:ext cx="11480800" cy="13462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3" name="Textebene 1…"/>
          <p:cNvSpPr txBox="1"/>
          <p:nvPr>
            <p:ph type="body" sz="quarter" idx="1"/>
          </p:nvPr>
        </p:nvSpPr>
        <p:spPr>
          <a:xfrm>
            <a:off x="762000" y="8382000"/>
            <a:ext cx="114808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 sz="3600"/>
            </a:lvl1pPr>
            <a:lvl2pPr marL="0" indent="0" algn="ctr">
              <a:spcBef>
                <a:spcPts val="0"/>
              </a:spcBef>
              <a:buSzTx/>
              <a:buNone/>
              <a:defRPr i="1" sz="3600"/>
            </a:lvl2pPr>
            <a:lvl3pPr marL="0" indent="0" algn="ctr">
              <a:spcBef>
                <a:spcPts val="0"/>
              </a:spcBef>
              <a:buSzTx/>
              <a:buNone/>
              <a:defRPr i="1" sz="3600"/>
            </a:lvl3pPr>
            <a:lvl4pPr marL="0" indent="0" algn="ctr">
              <a:spcBef>
                <a:spcPts val="0"/>
              </a:spcBef>
              <a:buSzTx/>
              <a:buNone/>
              <a:defRPr i="1" sz="3600"/>
            </a:lvl4pPr>
            <a:lvl5pPr marL="0" indent="0" algn="ctr">
              <a:spcBef>
                <a:spcPts val="0"/>
              </a:spcBef>
              <a:buSzTx/>
              <a:buNone/>
              <a:defRPr i="1" sz="36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4" name="Foliennummer"/>
          <p:cNvSpPr txBox="1"/>
          <p:nvPr>
            <p:ph type="sldNum" sz="quarter" idx="2"/>
          </p:nvPr>
        </p:nvSpPr>
        <p:spPr>
          <a:xfrm>
            <a:off x="6324599" y="9144000"/>
            <a:ext cx="34290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text"/>
          <p:cNvSpPr txBox="1"/>
          <p:nvPr>
            <p:ph type="title"/>
          </p:nvPr>
        </p:nvSpPr>
        <p:spPr>
          <a:xfrm>
            <a:off x="762000" y="3606800"/>
            <a:ext cx="114808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2" name="Foliennummer"/>
          <p:cNvSpPr txBox="1"/>
          <p:nvPr>
            <p:ph type="sldNum" sz="quarter" idx="2"/>
          </p:nvPr>
        </p:nvSpPr>
        <p:spPr>
          <a:xfrm>
            <a:off x="6324599" y="9016999"/>
            <a:ext cx="342901" cy="3556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 descr="leatherbooktypeembellishgr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903" y="5083509"/>
            <a:ext cx="1956625" cy="304805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Bild"/>
          <p:cNvSpPr/>
          <p:nvPr>
            <p:ph type="pic" sz="half" idx="13"/>
          </p:nvPr>
        </p:nvSpPr>
        <p:spPr>
          <a:xfrm>
            <a:off x="7121228" y="1586866"/>
            <a:ext cx="5105404" cy="68072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Titeltext"/>
          <p:cNvSpPr txBox="1"/>
          <p:nvPr>
            <p:ph type="title"/>
          </p:nvPr>
        </p:nvSpPr>
        <p:spPr>
          <a:xfrm>
            <a:off x="431800" y="1600200"/>
            <a:ext cx="6477000" cy="3175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42" name="Textebene 1…"/>
          <p:cNvSpPr txBox="1"/>
          <p:nvPr>
            <p:ph type="body" sz="quarter" idx="1"/>
          </p:nvPr>
        </p:nvSpPr>
        <p:spPr>
          <a:xfrm>
            <a:off x="431800" y="5715000"/>
            <a:ext cx="6464300" cy="2679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600"/>
            </a:lvl1pPr>
            <a:lvl2pPr marL="0" indent="0" algn="ctr">
              <a:spcBef>
                <a:spcPts val="0"/>
              </a:spcBef>
              <a:buSzTx/>
              <a:buNone/>
              <a:defRPr i="1" sz="3600"/>
            </a:lvl2pPr>
            <a:lvl3pPr marL="0" indent="0" algn="ctr">
              <a:spcBef>
                <a:spcPts val="0"/>
              </a:spcBef>
              <a:buSzTx/>
              <a:buNone/>
              <a:defRPr i="1" sz="3600"/>
            </a:lvl3pPr>
            <a:lvl4pPr marL="0" indent="0" algn="ctr">
              <a:spcBef>
                <a:spcPts val="0"/>
              </a:spcBef>
              <a:buSzTx/>
              <a:buNone/>
              <a:defRPr i="1" sz="3600"/>
            </a:lvl4pPr>
            <a:lvl5pPr marL="0" indent="0" algn="ctr">
              <a:spcBef>
                <a:spcPts val="0"/>
              </a:spcBef>
              <a:buSzTx/>
              <a:buNone/>
              <a:defRPr i="1" sz="36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eltext"/>
          <p:cNvSpPr txBox="1"/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eltext"/>
          <p:cNvSpPr txBox="1"/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9" name="Textebene 1…"/>
          <p:cNvSpPr txBox="1"/>
          <p:nvPr>
            <p:ph type="body" idx="1"/>
          </p:nvPr>
        </p:nvSpPr>
        <p:spPr>
          <a:xfrm>
            <a:off x="762000" y="2768600"/>
            <a:ext cx="11480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ild"/>
          <p:cNvSpPr/>
          <p:nvPr>
            <p:ph type="pic" sz="half" idx="13"/>
          </p:nvPr>
        </p:nvSpPr>
        <p:spPr>
          <a:xfrm>
            <a:off x="6870700" y="2362200"/>
            <a:ext cx="5359400" cy="641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Titeltext"/>
          <p:cNvSpPr txBox="1"/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9" name="Textebene 1…"/>
          <p:cNvSpPr txBox="1"/>
          <p:nvPr>
            <p:ph type="body" sz="half" idx="1"/>
          </p:nvPr>
        </p:nvSpPr>
        <p:spPr>
          <a:xfrm>
            <a:off x="762000" y="2362200"/>
            <a:ext cx="5334000" cy="6413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40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40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40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40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40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ild"/>
          <p:cNvSpPr/>
          <p:nvPr>
            <p:ph type="pic" idx="13"/>
          </p:nvPr>
        </p:nvSpPr>
        <p:spPr>
          <a:xfrm>
            <a:off x="787400" y="723900"/>
            <a:ext cx="6324600" cy="817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Bild"/>
          <p:cNvSpPr/>
          <p:nvPr>
            <p:ph type="pic" sz="quarter" idx="14"/>
          </p:nvPr>
        </p:nvSpPr>
        <p:spPr>
          <a:xfrm>
            <a:off x="7396539" y="723900"/>
            <a:ext cx="4800606" cy="3479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Bild"/>
          <p:cNvSpPr/>
          <p:nvPr>
            <p:ph type="pic" sz="quarter" idx="15"/>
          </p:nvPr>
        </p:nvSpPr>
        <p:spPr>
          <a:xfrm>
            <a:off x="7396539" y="4508617"/>
            <a:ext cx="4813306" cy="43942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/>
          <p:nvPr>
            <p:ph type="body" idx="1"/>
          </p:nvPr>
        </p:nvSpPr>
        <p:spPr>
          <a:xfrm>
            <a:off x="762000" y="723900"/>
            <a:ext cx="11480800" cy="829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Titel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6324599" y="9017000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s://assetstore.unity.com/packages/3d/environments/landscapes/low-poly-nature-pack-52670" TargetMode="External"/><Relationship Id="rId6" Type="http://schemas.openxmlformats.org/officeDocument/2006/relationships/hyperlink" Target="https://i.pinimg.com/736x/d3/7e/b5/d37eb53f257e3fe43c52829f1a3c2a9b--hand-painted-textures-d-texture.jpg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blendswap.com/blends/view/70925" TargetMode="Externa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3dlancer.net/en/3dmodel-3d-wooden-fence-game-asset---low-poly-24805" TargetMode="Externa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.pinimg.com/736x/d3/7e/b5/d37eb53f257e3fe43c52829f1a3c2a9b--hand-painted-textures-d-texture.jpg" TargetMode="Externa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Relationship Id="rId3" Type="http://schemas.openxmlformats.org/officeDocument/2006/relationships/image" Target="../media/image19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5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video" Target="../media/media3.mp4"/><Relationship Id="rId5" Type="http://schemas.microsoft.com/office/2007/relationships/media" Target="../media/media3.mp4"/><Relationship Id="rId6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video" Target="../media/media4.mp4"/><Relationship Id="rId5" Type="http://schemas.microsoft.com/office/2007/relationships/media" Target="../media/media4.mp4"/><Relationship Id="rId6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ad Chicken"/>
          <p:cNvSpPr txBox="1"/>
          <p:nvPr>
            <p:ph type="ctrTitle"/>
          </p:nvPr>
        </p:nvSpPr>
        <p:spPr>
          <a:xfrm>
            <a:off x="825500" y="1308100"/>
            <a:ext cx="11836400" cy="260350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Mad Chicken</a:t>
            </a:r>
          </a:p>
        </p:txBody>
      </p:sp>
      <p:sp>
        <p:nvSpPr>
          <p:cNvPr id="122" name="Graphische Datenverarbeitung SoSe 2018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61518">
              <a:defRPr sz="4100"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</a:defRPr>
            </a:pPr>
            <a:r>
              <a:t>Graphische Datenverarbeitung SoSe 2018</a:t>
            </a:r>
          </a:p>
          <a:p>
            <a:pPr defTabSz="461518">
              <a:defRPr sz="4100"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</a:defRPr>
            </a:pPr>
          </a:p>
          <a:p>
            <a:pPr defTabSz="461518">
              <a:defRPr sz="3100"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</a:defRPr>
            </a:pPr>
            <a:r>
              <a:t>Finale Präsentation</a:t>
            </a:r>
          </a:p>
        </p:txBody>
      </p:sp>
      <p:sp>
        <p:nvSpPr>
          <p:cNvPr id="123" name="Elif Arslan &amp; Amina Kolasinac"/>
          <p:cNvSpPr txBox="1"/>
          <p:nvPr/>
        </p:nvSpPr>
        <p:spPr>
          <a:xfrm>
            <a:off x="8245450" y="8870949"/>
            <a:ext cx="4387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61518">
              <a:defRPr i="1" sz="3000">
                <a:solidFill>
                  <a:srgbClr val="BEA56D"/>
                </a:solidFill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Elif Arslan &amp; Amina Kolasinac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036588" y="2185934"/>
            <a:ext cx="6293809" cy="6126474"/>
          </a:xfrm>
          <a:prstGeom prst="rect">
            <a:avLst/>
          </a:prstGeom>
        </p:spPr>
      </p:pic>
      <p:sp>
        <p:nvSpPr>
          <p:cNvPr id="164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LevelManager.cs</a:t>
            </a:r>
          </a:p>
        </p:txBody>
      </p:sp>
      <p:sp>
        <p:nvSpPr>
          <p:cNvPr id="165" name="Elif…"/>
          <p:cNvSpPr txBox="1"/>
          <p:nvPr>
            <p:ph type="body" sz="quarter" idx="1"/>
          </p:nvPr>
        </p:nvSpPr>
        <p:spPr>
          <a:xfrm>
            <a:off x="717100" y="1444325"/>
            <a:ext cx="5334007" cy="3965876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pPr/>
            <a:r>
              <a:t>Problem:</a:t>
            </a:r>
          </a:p>
          <a:p>
            <a:pPr lvl="1"/>
            <a:r>
              <a:t>Zuerst wurde komplett falscher Ansatz verfolgt &amp; Hindernisse wurden aufeinander gespawnt</a:t>
            </a:r>
          </a:p>
        </p:txBody>
      </p:sp>
      <p:pic>
        <p:nvPicPr>
          <p:cNvPr id="166" name="Bildschirmfoto 2018-08-15 um 15.42.46.png" descr="Bildschirmfoto 2018-08-15 um 15.42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250" y="5301257"/>
            <a:ext cx="3441707" cy="379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Foliennummer"/>
          <p:cNvSpPr txBox="1"/>
          <p:nvPr>
            <p:ph type="sldNum" sz="quarter" idx="4294967295"/>
          </p:nvPr>
        </p:nvSpPr>
        <p:spPr>
          <a:xfrm>
            <a:off x="6324598" y="9016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169329" y="1737498"/>
            <a:ext cx="4636059" cy="7266803"/>
          </a:xfrm>
          <a:prstGeom prst="rect">
            <a:avLst/>
          </a:prstGeom>
        </p:spPr>
      </p:pic>
      <p:sp>
        <p:nvSpPr>
          <p:cNvPr id="170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EggSpawner.cs</a:t>
            </a:r>
          </a:p>
        </p:txBody>
      </p:sp>
      <p:sp>
        <p:nvSpPr>
          <p:cNvPr id="171" name="Elif…"/>
          <p:cNvSpPr txBox="1"/>
          <p:nvPr>
            <p:ph type="body" sz="quarter" idx="1"/>
          </p:nvPr>
        </p:nvSpPr>
        <p:spPr>
          <a:xfrm>
            <a:off x="952500" y="1869132"/>
            <a:ext cx="5334000" cy="3337869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pPr/>
            <a:r>
              <a:t>Problem:</a:t>
            </a:r>
          </a:p>
          <a:p>
            <a:pPr lvl="1"/>
            <a:r>
              <a:t>Eier wurden so gespawnt, dass sie auf Hindernissen waren und somit nicht eingesammelt werden konnten</a:t>
            </a:r>
          </a:p>
        </p:txBody>
      </p:sp>
      <p:pic>
        <p:nvPicPr>
          <p:cNvPr id="172" name="Bildschirmfoto 2018-08-15 um 15.42.46.png" descr="Bildschirmfoto 2018-08-15 um 15.42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250" y="5301257"/>
            <a:ext cx="3441707" cy="379730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Foliennummer"/>
          <p:cNvSpPr txBox="1"/>
          <p:nvPr>
            <p:ph type="sldNum" sz="quarter" idx="4294967295"/>
          </p:nvPr>
        </p:nvSpPr>
        <p:spPr>
          <a:xfrm>
            <a:off x="6324596" y="9016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Bildplatzhalter 1" descr="Bildplatzhalt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6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GameOver.cs</a:t>
            </a:r>
          </a:p>
        </p:txBody>
      </p:sp>
      <p:sp>
        <p:nvSpPr>
          <p:cNvPr id="177" name="Textplatzhalter 3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Tx/>
              <a:buNone/>
              <a:defRPr sz="2000"/>
            </a:pPr>
            <a:r>
              <a:t>Problem:</a:t>
            </a:r>
          </a:p>
          <a:p>
            <a:pPr>
              <a:buSzTx/>
              <a:buNone/>
              <a:defRPr sz="2000"/>
            </a:pPr>
            <a:r>
              <a:t>Tatsächliches Abrufen der Scene GameOver</a:t>
            </a:r>
          </a:p>
          <a:p>
            <a:pPr>
              <a:buSzTx/>
              <a:buNone/>
              <a:defRPr sz="2000"/>
            </a:pPr>
          </a:p>
          <a:p>
            <a:pPr>
              <a:buSzTx/>
              <a:buNone/>
              <a:defRPr sz="2000"/>
            </a:pPr>
          </a:p>
          <a:p>
            <a:pPr>
              <a:buSzTx/>
              <a:buNone/>
              <a:defRPr sz="2000"/>
            </a:pPr>
          </a:p>
          <a:p>
            <a:pPr>
              <a:buSzTx/>
              <a:buNone/>
              <a:defRPr sz="2000"/>
            </a:pPr>
          </a:p>
          <a:p>
            <a:pPr>
              <a:buSzTx/>
              <a:buNone/>
              <a:defRPr sz="2000"/>
            </a:pPr>
          </a:p>
          <a:p>
            <a:pPr>
              <a:buSzTx/>
              <a:buNone/>
              <a:defRPr sz="2000"/>
            </a:pPr>
            <a:r>
              <a:t> </a:t>
            </a:r>
          </a:p>
        </p:txBody>
      </p:sp>
      <p:pic>
        <p:nvPicPr>
          <p:cNvPr id="17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6714" y="2019280"/>
            <a:ext cx="5490760" cy="711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293" y="3948105"/>
            <a:ext cx="6831012" cy="5095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Bildplatzhalter 1" descr="Bildplatzhalt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2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KameraGO.cs</a:t>
            </a:r>
          </a:p>
        </p:txBody>
      </p:sp>
      <p:sp>
        <p:nvSpPr>
          <p:cNvPr id="183" name="Textplatzhalter 3"/>
          <p:cNvSpPr txBox="1"/>
          <p:nvPr>
            <p:ph type="body" sz="half" idx="1"/>
          </p:nvPr>
        </p:nvSpPr>
        <p:spPr>
          <a:xfrm>
            <a:off x="787357" y="763586"/>
            <a:ext cx="5334005" cy="568485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Problem:</a:t>
            </a:r>
          </a:p>
          <a:p>
            <a:pPr>
              <a:buBlip>
                <a:blip r:embed="rId3"/>
              </a:buBlip>
              <a:defRPr sz="2000"/>
            </a:pPr>
            <a:r>
              <a:t>Kamerafahrt von Stahl zum Menü.</a:t>
            </a:r>
          </a:p>
          <a:p>
            <a:pPr>
              <a:buBlip>
                <a:blip r:embed="rId3"/>
              </a:buBlip>
              <a:defRPr sz="2000"/>
            </a:pPr>
            <a:r>
              <a:t>Feld der Kamera ändern</a:t>
            </a:r>
          </a:p>
          <a:p>
            <a:pPr>
              <a:buBlip>
                <a:blip r:embed="rId3"/>
              </a:buBlip>
              <a:defRPr sz="2000"/>
            </a:pPr>
            <a:r>
              <a:t>und fixieren des Menüs am Ende, damit es nicht in eine Endlos-Schleife geht.</a:t>
            </a:r>
          </a:p>
        </p:txBody>
      </p:sp>
      <p:pic>
        <p:nvPicPr>
          <p:cNvPr id="18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88085" y="1876404"/>
            <a:ext cx="6435603" cy="7147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Sonne.cs</a:t>
            </a:r>
          </a:p>
        </p:txBody>
      </p:sp>
      <p:sp>
        <p:nvSpPr>
          <p:cNvPr id="187" name="Textplatzhalter 3"/>
          <p:cNvSpPr txBox="1"/>
          <p:nvPr>
            <p:ph type="body" idx="1"/>
          </p:nvPr>
        </p:nvSpPr>
        <p:spPr>
          <a:xfrm>
            <a:off x="787357" y="1590650"/>
            <a:ext cx="11480805" cy="5715005"/>
          </a:xfrm>
          <a:prstGeom prst="rect">
            <a:avLst/>
          </a:prstGeom>
        </p:spPr>
        <p:txBody>
          <a:bodyPr/>
          <a:lstStyle/>
          <a:p>
            <a:pPr marL="304038" indent="-304038" defTabSz="332992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00"/>
            </a:pPr>
          </a:p>
          <a:p>
            <a:pPr marL="304038" indent="-304038" defTabSz="332992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00"/>
            </a:pPr>
          </a:p>
          <a:p>
            <a:pPr marL="304038" indent="-304038" defTabSz="332992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00"/>
            </a:pPr>
          </a:p>
          <a:p>
            <a:pPr marL="304038" indent="-304038" defTabSz="332992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00"/>
            </a:pPr>
            <a:r>
              <a:t>Probleme:</a:t>
            </a:r>
          </a:p>
          <a:p>
            <a:pPr marL="304038" indent="-304038" defTabSz="332992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1100"/>
            </a:pPr>
            <a:r>
              <a:t>- Schnelligkeit der Drehung, Richtung der Drehung(Blickwinkel),</a:t>
            </a:r>
            <a:endParaRPr sz="2100"/>
          </a:p>
          <a:p>
            <a:pPr marL="304038" indent="-304038" defTabSz="332992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1100"/>
            </a:pPr>
            <a:r>
              <a:t>Mit der Veränderung der Position von Sonne und Mond, hat sich auch die Rotation der Sonne und des Mondes geändert. </a:t>
            </a:r>
            <a:endParaRPr sz="2100"/>
          </a:p>
          <a:p>
            <a:pPr marL="304038" indent="-304038" defTabSz="332992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00"/>
            </a:pPr>
          </a:p>
          <a:p>
            <a:pPr marL="304038" indent="-304038" defTabSz="332992">
              <a:lnSpc>
                <a:spcPct val="80000"/>
              </a:lnSpc>
              <a:spcBef>
                <a:spcPts val="2300"/>
              </a:spcBef>
              <a:buBlip>
                <a:blip r:embed="rId2"/>
              </a:buBlip>
              <a:defRPr sz="2100"/>
            </a:pPr>
          </a:p>
        </p:txBody>
      </p:sp>
      <p:pic>
        <p:nvPicPr>
          <p:cNvPr id="18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0368" y="4948237"/>
            <a:ext cx="9246973" cy="4287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Pause.cs</a:t>
            </a:r>
          </a:p>
        </p:txBody>
      </p:sp>
      <p:sp>
        <p:nvSpPr>
          <p:cNvPr id="191" name="Textplatzhalter 4"/>
          <p:cNvSpPr txBox="1"/>
          <p:nvPr>
            <p:ph type="body" sz="half" idx="1"/>
          </p:nvPr>
        </p:nvSpPr>
        <p:spPr>
          <a:xfrm>
            <a:off x="762000" y="2768600"/>
            <a:ext cx="4811706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Problem:</a:t>
            </a:r>
          </a:p>
          <a:p>
            <a:pPr>
              <a:buBlip>
                <a:blip r:embed="rId2"/>
              </a:buBlip>
              <a:defRPr sz="2200"/>
            </a:pPr>
            <a:r>
              <a:t>Spiel zu pausieren und fortzusetzen.</a:t>
            </a:r>
          </a:p>
          <a:p>
            <a:pPr>
              <a:buBlip>
                <a:blip r:embed="rId2"/>
              </a:buBlip>
              <a:defRPr sz="2200"/>
            </a:pPr>
            <a:r>
              <a:t>Menü Buttons können nicht angeklickt werden, Zeitmanagement war zu knapp. Wahrscheinlich ein kleiner Flüchtigkeitsfehler, in der Einstellung. </a:t>
            </a:r>
          </a:p>
        </p:txBody>
      </p:sp>
      <p:pic>
        <p:nvPicPr>
          <p:cNvPr id="19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4053" y="1876404"/>
            <a:ext cx="7121709" cy="7401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Bildplatzhalter 1" descr="Bildplatzhalt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5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MainMenu.cs</a:t>
            </a:r>
          </a:p>
        </p:txBody>
      </p:sp>
      <p:sp>
        <p:nvSpPr>
          <p:cNvPr id="196" name="Textplatzhalter 3"/>
          <p:cNvSpPr txBox="1"/>
          <p:nvPr>
            <p:ph type="body" sz="half" idx="1"/>
          </p:nvPr>
        </p:nvSpPr>
        <p:spPr>
          <a:xfrm>
            <a:off x="787357" y="876271"/>
            <a:ext cx="5811844" cy="465774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Problem:</a:t>
            </a:r>
          </a:p>
          <a:p>
            <a:pPr>
              <a:buBlip>
                <a:blip r:embed="rId3"/>
              </a:buBlip>
              <a:defRPr sz="2000"/>
            </a:pPr>
            <a:r>
              <a:t>Slider mit der Rechnerlautstärke anpassen. Slider auch betätigen zu können.</a:t>
            </a:r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5275" y="2305031"/>
            <a:ext cx="5879709" cy="6715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7293" y="4233857"/>
            <a:ext cx="6353177" cy="4708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Bildplatzhalter 1" descr="Bildplatzhalter 1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1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Kollision.cs</a:t>
            </a:r>
          </a:p>
        </p:txBody>
      </p:sp>
      <p:sp>
        <p:nvSpPr>
          <p:cNvPr id="202" name="Textplatzhalter 3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Problem:</a:t>
            </a:r>
          </a:p>
          <a:p>
            <a:pPr>
              <a:buBlip>
                <a:blip r:embed="rId3"/>
              </a:buBlip>
              <a:defRPr sz="2000"/>
            </a:pPr>
            <a:r>
              <a:t>Wann es eine Kollision ist und wann es nur ein Ei ist.</a:t>
            </a:r>
          </a:p>
          <a:p>
            <a:pPr>
              <a:buBlip>
                <a:blip r:embed="rId3"/>
              </a:buBlip>
              <a:defRPr sz="2000"/>
            </a:pPr>
            <a:r>
              <a:t>Was passiert nach einer Kollision.</a:t>
            </a:r>
          </a:p>
          <a:p>
            <a:pPr>
              <a:buBlip>
                <a:blip r:embed="rId3"/>
              </a:buBlip>
              <a:defRPr sz="2000"/>
            </a:pPr>
            <a:r>
              <a:t>In welchem Bereich passiert                 eine Kollision</a:t>
            </a:r>
          </a:p>
        </p:txBody>
      </p:sp>
      <p:pic>
        <p:nvPicPr>
          <p:cNvPr id="20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8019" y="2162156"/>
            <a:ext cx="7075749" cy="6643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eilenste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69">
              <a:defRPr sz="15300">
                <a:effectLst>
                  <a:outerShdw sx="100000" sy="100000" kx="0" ky="0" algn="b" rotWithShape="0" blurRad="2540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Anhang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eilenste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8045">
              <a:defRPr sz="11300">
                <a:effectLst>
                  <a:outerShdw sx="100000" sy="100000" kx="0" ky="0" algn="b" rotWithShape="0" blurRad="12700" dist="16002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Systemarchitektur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lieder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Gliederung</a:t>
            </a:r>
          </a:p>
        </p:txBody>
      </p:sp>
      <p:sp>
        <p:nvSpPr>
          <p:cNvPr id="126" name="Vide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2722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3400"/>
            </a:pPr>
            <a:r>
              <a:t>Video</a:t>
            </a:r>
          </a:p>
          <a:p>
            <a:pPr marL="442722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3400"/>
            </a:pPr>
            <a:r>
              <a:t>Verantwortungsbereiche</a:t>
            </a:r>
          </a:p>
          <a:p>
            <a:pPr marL="442722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3400"/>
            </a:pPr>
            <a:r>
              <a:t>Anhang</a:t>
            </a:r>
          </a:p>
          <a:p>
            <a:pPr lvl="1" marL="885444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2400"/>
            </a:pPr>
            <a:r>
              <a:t>Systemarchitektur</a:t>
            </a:r>
          </a:p>
          <a:p>
            <a:pPr lvl="2" marL="1328163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2400"/>
            </a:pPr>
            <a:r>
              <a:t>Objekte, Klassen &amp; Abläufe</a:t>
            </a:r>
          </a:p>
          <a:p>
            <a:pPr lvl="1" marL="885444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2400"/>
            </a:pPr>
            <a:r>
              <a:t>Geplanter Zeitplan vs Tatsächlicher Zeitplan</a:t>
            </a:r>
          </a:p>
          <a:p>
            <a:pPr lvl="1" marL="885444" indent="-442722" defTabSz="484886">
              <a:lnSpc>
                <a:spcPct val="90000"/>
              </a:lnSpc>
              <a:spcBef>
                <a:spcPts val="3400"/>
              </a:spcBef>
              <a:buBlip>
                <a:blip r:embed="rId2"/>
              </a:buBlip>
              <a:defRPr sz="2400"/>
            </a:pPr>
            <a:r>
              <a:t>Aufgabenverteilung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bjek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69">
              <a:defRPr sz="15300">
                <a:effectLst>
                  <a:outerShdw sx="100000" sy="100000" kx="0" ky="0" algn="b" rotWithShape="0" blurRad="2540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Objekte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ircl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Player - Chicken</a:t>
            </a:r>
          </a:p>
        </p:txBody>
      </p:sp>
      <p:pic>
        <p:nvPicPr>
          <p:cNvPr id="212" name="Bildschirmfoto 2018-08-24 um 14.40.11.png" descr="Bildschirmfoto 2018-08-24 um 14.40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3484" y="3423741"/>
            <a:ext cx="3429006" cy="3771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Bildschirmfoto 2018-08-24 um 14.40.16.png" descr="Bildschirmfoto 2018-08-24 um 14.40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6945" y="2236784"/>
            <a:ext cx="5026198" cy="691639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Elif…"/>
          <p:cNvSpPr txBox="1"/>
          <p:nvPr>
            <p:ph type="body" sz="half" idx="1"/>
          </p:nvPr>
        </p:nvSpPr>
        <p:spPr>
          <a:xfrm>
            <a:off x="330199" y="8096050"/>
            <a:ext cx="10260908" cy="2737051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4"/>
              </a:buBlip>
              <a:defRPr sz="1400"/>
            </a:pPr>
            <a:r>
              <a:t>Player ist aus dem Internet: https://www.blendswap.com/blends/view/76321,  Lizenz ist auf Github</a:t>
            </a:r>
            <a:b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ircl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Plane - Strecke</a:t>
            </a:r>
          </a:p>
        </p:txBody>
      </p:sp>
      <p:pic>
        <p:nvPicPr>
          <p:cNvPr id="217" name="Bildschirmfoto 2018-08-24 um 14.25.20.png" descr="Bildschirmfoto 2018-08-24 um 14.2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904" y="2241860"/>
            <a:ext cx="5435344" cy="1969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Bildschirmfoto 2018-08-24 um 14.25.25.png" descr="Bildschirmfoto 2018-08-24 um 14.25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129" y="4548694"/>
            <a:ext cx="4521206" cy="3695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Bildschirmfoto 2018-08-24 um 14.47.10.png" descr="Bildschirmfoto 2018-08-24 um 14.47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2122" y="2054200"/>
            <a:ext cx="4521204" cy="679651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6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Zäune sind aus dem AssetStore: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https://assetstore.unity.com/packages/3d/environments/landscapes/low-poly-nature-pack-52670</a:t>
            </a:r>
          </a:p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FloorMaterial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https://i.pinimg.com/736x/d3/7e/b5/d37eb53f257e3fe43c52829f1a3c2a9b--hand-painted-textures-d-texture.jpg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Sammelobjekt - Ei</a:t>
            </a:r>
          </a:p>
        </p:txBody>
      </p:sp>
      <p:sp>
        <p:nvSpPr>
          <p:cNvPr id="223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6"/>
          </a:xfrm>
          <a:prstGeom prst="rect">
            <a:avLst/>
          </a:prstGeom>
        </p:spPr>
        <p:txBody>
          <a:bodyPr/>
          <a:lstStyle>
            <a:lvl1pPr marL="0" indent="0" defTabSz="297940">
              <a:spcBef>
                <a:spcPts val="2100"/>
              </a:spcBef>
              <a:buSzTx/>
              <a:buNone/>
              <a:defRPr sz="1400"/>
            </a:lvl1pPr>
          </a:lstStyle>
          <a:p>
            <a:pPr/>
            <a:r>
              <a:t>Ei ist aus dem Internet: https://www.blendswap.com/blends/view/80990</a:t>
            </a:r>
          </a:p>
        </p:txBody>
      </p:sp>
      <p:pic>
        <p:nvPicPr>
          <p:cNvPr id="224" name="Bildschirmfoto 2018-08-24 um 15.00.16.png" descr="Bildschirmfoto 2018-08-24 um 15.0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008" y="3134542"/>
            <a:ext cx="3238503" cy="351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Bildschirmfoto 2018-08-24 um 15.00.32.png" descr="Bildschirmfoto 2018-08-24 um 15.00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2272" y="2241860"/>
            <a:ext cx="4194536" cy="6627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Stein</a:t>
            </a:r>
          </a:p>
        </p:txBody>
      </p:sp>
      <p:sp>
        <p:nvSpPr>
          <p:cNvPr id="228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6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Stein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http://www.blendswap.com/blends/view/70925</a:t>
            </a:r>
          </a:p>
        </p:txBody>
      </p:sp>
      <p:pic>
        <p:nvPicPr>
          <p:cNvPr id="229" name="Bildschirmfoto 2018-08-24 um 14.59.41.png" descr="Bildschirmfoto 2018-08-24 um 14.59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318" y="2835017"/>
            <a:ext cx="4063945" cy="4116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Bildschirmfoto 2018-08-24 um 14.59.44.png" descr="Bildschirmfoto 2018-08-24 um 14.59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8539" y="2530972"/>
            <a:ext cx="6367287" cy="4725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Zaun</a:t>
            </a:r>
          </a:p>
        </p:txBody>
      </p:sp>
      <p:sp>
        <p:nvSpPr>
          <p:cNvPr id="233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6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Block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https://3dlancer.net/en/3dmodel-3d-wooden-fence-game-asset---low-poly-24805</a:t>
            </a:r>
          </a:p>
        </p:txBody>
      </p:sp>
      <p:pic>
        <p:nvPicPr>
          <p:cNvPr id="234" name="Bildschirmfoto 2018-08-24 um 14.59.21.png" descr="Bildschirmfoto 2018-08-24 um 14.5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6839" y="2487034"/>
            <a:ext cx="6252563" cy="4812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Bildschirmfoto 2018-08-24 um 14.59.18.png" descr="Bildschirmfoto 2018-08-24 um 14.59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5508" y="3115947"/>
            <a:ext cx="3719187" cy="3521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Scheune</a:t>
            </a:r>
          </a:p>
        </p:txBody>
      </p:sp>
      <p:sp>
        <p:nvSpPr>
          <p:cNvPr id="238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6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Scheune ist aus dem Internet 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https://i.pinimg.com/736x/d3/7e/b5/d37eb53f257e3fe43c52829f1a3c2a9b--hand-painted-textures-d-texture.jpg</a:t>
            </a:r>
          </a:p>
        </p:txBody>
      </p:sp>
      <p:pic>
        <p:nvPicPr>
          <p:cNvPr id="239" name="Bildschirmfoto 2018-08-24 um 14.58.55.png" descr="Bildschirmfoto 2018-08-24 um 14.5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2844" y="2594792"/>
            <a:ext cx="5613404" cy="4597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Bildschirmfoto 2018-08-24 um 14.58.51.png" descr="Bildschirmfoto 2018-08-24 um 14.58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8570" y="4507839"/>
            <a:ext cx="4559302" cy="3683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Bildschirmfoto 2018-08-24 um 14.58.44.png" descr="Bildschirmfoto 2018-08-24 um 14.58.4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2658" y="2140396"/>
            <a:ext cx="4320846" cy="2132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Klass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69">
              <a:defRPr sz="15300">
                <a:effectLst>
                  <a:outerShdw sx="100000" sy="100000" kx="0" ky="0" algn="b" rotWithShape="0" blurRad="2540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Klassen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663772" y="1825026"/>
            <a:ext cx="5677338" cy="7614707"/>
          </a:xfrm>
          <a:prstGeom prst="rect">
            <a:avLst/>
          </a:prstGeom>
        </p:spPr>
      </p:pic>
      <p:sp>
        <p:nvSpPr>
          <p:cNvPr id="246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Steuerung.cs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ircl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931914" y="2314556"/>
            <a:ext cx="7141141" cy="6192710"/>
          </a:xfrm>
          <a:prstGeom prst="rect">
            <a:avLst/>
          </a:prstGeom>
        </p:spPr>
      </p:pic>
      <p:sp>
        <p:nvSpPr>
          <p:cNvPr id="249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Kamera.cs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Kurzbeschreib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Video</a:t>
            </a:r>
          </a:p>
        </p:txBody>
      </p:sp>
      <p:sp>
        <p:nvSpPr>
          <p:cNvPr id="129" name="Foliennummer"/>
          <p:cNvSpPr txBox="1"/>
          <p:nvPr>
            <p:ph type="sldNum" sz="quarter" idx="4294967295"/>
          </p:nvPr>
        </p:nvSpPr>
        <p:spPr>
          <a:xfrm>
            <a:off x="6381746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" name="Video1.mp4" descr="Video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2048" y="1828800"/>
            <a:ext cx="8128001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0000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999825" y="2564449"/>
            <a:ext cx="9005014" cy="5958874"/>
          </a:xfrm>
          <a:prstGeom prst="rect">
            <a:avLst/>
          </a:prstGeom>
        </p:spPr>
      </p:pic>
      <p:sp>
        <p:nvSpPr>
          <p:cNvPr id="252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strecken.cs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611895" y="1855703"/>
            <a:ext cx="7780892" cy="7574013"/>
          </a:xfrm>
          <a:prstGeom prst="rect">
            <a:avLst/>
          </a:prstGeom>
        </p:spPr>
      </p:pic>
      <p:sp>
        <p:nvSpPr>
          <p:cNvPr id="255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LevelManager.cs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198520" y="1898238"/>
            <a:ext cx="4772895" cy="7481282"/>
          </a:xfrm>
          <a:prstGeom prst="rect">
            <a:avLst/>
          </a:prstGeom>
        </p:spPr>
      </p:pic>
      <p:sp>
        <p:nvSpPr>
          <p:cNvPr id="258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4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300">
                <a:effectLst>
                  <a:outerShdw sx="100000" sy="100000" kx="0" ky="0" algn="b" rotWithShape="0" blurRad="25400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EggSpawner.cs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el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Systemarchitektur - Klassen</a:t>
            </a:r>
          </a:p>
        </p:txBody>
      </p:sp>
      <p:sp>
        <p:nvSpPr>
          <p:cNvPr id="261" name="Textplatzhalter 6"/>
          <p:cNvSpPr txBox="1"/>
          <p:nvPr>
            <p:ph type="body" sz="quarter" idx="1"/>
          </p:nvPr>
        </p:nvSpPr>
        <p:spPr>
          <a:xfrm>
            <a:off x="4502136" y="1519211"/>
            <a:ext cx="3714777" cy="2393956"/>
          </a:xfrm>
          <a:prstGeom prst="rect">
            <a:avLst/>
          </a:prstGeom>
        </p:spPr>
        <p:txBody>
          <a:bodyPr/>
          <a:lstStyle>
            <a:lvl1pPr>
              <a:buSzTx/>
              <a:buNone/>
            </a:lvl1pPr>
          </a:lstStyle>
          <a:p>
            <a:pPr/>
            <a:r>
              <a:t>GameOver.cs</a:t>
            </a:r>
          </a:p>
        </p:txBody>
      </p:sp>
      <p:pic>
        <p:nvPicPr>
          <p:cNvPr id="26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1803" y="2590781"/>
            <a:ext cx="7797232" cy="6572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el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Systemarchitektur-Klassen</a:t>
            </a:r>
          </a:p>
        </p:txBody>
      </p:sp>
      <p:sp>
        <p:nvSpPr>
          <p:cNvPr id="265" name="Textplatzhalter 5"/>
          <p:cNvSpPr txBox="1"/>
          <p:nvPr>
            <p:ph type="body" sz="quarter" idx="1"/>
          </p:nvPr>
        </p:nvSpPr>
        <p:spPr>
          <a:xfrm>
            <a:off x="2501870" y="1662090"/>
            <a:ext cx="7929620" cy="714382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buSzTx/>
              <a:buNone/>
            </a:lvl1pPr>
          </a:lstStyle>
          <a:p>
            <a:pPr/>
            <a:r>
              <a:t>Kollision.cs</a:t>
            </a:r>
          </a:p>
        </p:txBody>
      </p:sp>
      <p:pic>
        <p:nvPicPr>
          <p:cNvPr id="26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4814" y="2805096"/>
            <a:ext cx="6858049" cy="6439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el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Systemarchitektur-Klassen</a:t>
            </a:r>
          </a:p>
        </p:txBody>
      </p:sp>
      <p:sp>
        <p:nvSpPr>
          <p:cNvPr id="269" name="Textplatzhalter 4"/>
          <p:cNvSpPr txBox="1"/>
          <p:nvPr>
            <p:ph type="body" sz="quarter" idx="1"/>
          </p:nvPr>
        </p:nvSpPr>
        <p:spPr>
          <a:xfrm>
            <a:off x="2405072" y="1519212"/>
            <a:ext cx="7812104" cy="893758"/>
          </a:xfrm>
          <a:prstGeom prst="rect">
            <a:avLst/>
          </a:prstGeom>
        </p:spPr>
        <p:txBody>
          <a:bodyPr/>
          <a:lstStyle>
            <a:lvl1pPr algn="ctr">
              <a:buFont typeface="Arial"/>
              <a:buChar char="•"/>
            </a:lvl1pPr>
          </a:lstStyle>
          <a:p>
            <a:pPr/>
            <a:r>
              <a:t>KameraGO.cs</a:t>
            </a:r>
          </a:p>
        </p:txBody>
      </p:sp>
      <p:pic>
        <p:nvPicPr>
          <p:cNvPr id="27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7690" y="2447906"/>
            <a:ext cx="6251617" cy="6942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el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Systemarchitektur - Klassen</a:t>
            </a:r>
          </a:p>
        </p:txBody>
      </p:sp>
      <p:sp>
        <p:nvSpPr>
          <p:cNvPr id="273" name="Textplatzhalter 2"/>
          <p:cNvSpPr txBox="1"/>
          <p:nvPr>
            <p:ph type="body" sz="quarter" idx="1"/>
          </p:nvPr>
        </p:nvSpPr>
        <p:spPr>
          <a:xfrm>
            <a:off x="4359259" y="1090586"/>
            <a:ext cx="4668833" cy="1536699"/>
          </a:xfrm>
          <a:prstGeom prst="rect">
            <a:avLst/>
          </a:prstGeom>
        </p:spPr>
        <p:txBody>
          <a:bodyPr/>
          <a:lstStyle>
            <a:lvl1pPr algn="ctr">
              <a:buSzTx/>
              <a:buNone/>
            </a:lvl1pPr>
          </a:lstStyle>
          <a:p>
            <a:pPr/>
            <a:r>
              <a:t>MainMenu.cs</a:t>
            </a:r>
          </a:p>
        </p:txBody>
      </p:sp>
      <p:pic>
        <p:nvPicPr>
          <p:cNvPr id="2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9193" y="2305031"/>
            <a:ext cx="6135737" cy="7007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platzhalter 2"/>
          <p:cNvSpPr txBox="1"/>
          <p:nvPr>
            <p:ph type="body" sz="quarter" idx="1"/>
          </p:nvPr>
        </p:nvSpPr>
        <p:spPr>
          <a:xfrm>
            <a:off x="1073112" y="1519212"/>
            <a:ext cx="10464801" cy="558804"/>
          </a:xfrm>
          <a:prstGeom prst="rect">
            <a:avLst/>
          </a:prstGeom>
        </p:spPr>
        <p:txBody>
          <a:bodyPr/>
          <a:lstStyle>
            <a:lvl1pPr defTabSz="578358">
              <a:lnSpc>
                <a:spcPct val="90000"/>
              </a:lnSpc>
              <a:defRPr i="0" sz="3100"/>
            </a:lvl1pPr>
          </a:lstStyle>
          <a:p>
            <a:pPr/>
            <a:r>
              <a:t>Effekte</a:t>
            </a:r>
          </a:p>
        </p:txBody>
      </p:sp>
      <p:sp>
        <p:nvSpPr>
          <p:cNvPr id="277" name="Textplatzhalter 3"/>
          <p:cNvSpPr txBox="1"/>
          <p:nvPr>
            <p:ph type="body" idx="13"/>
          </p:nvPr>
        </p:nvSpPr>
        <p:spPr>
          <a:xfrm>
            <a:off x="1073112" y="2090715"/>
            <a:ext cx="10464801" cy="6731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  <a:buSzTx/>
              <a:buNone/>
              <a:defRPr sz="3800"/>
            </a:lvl1pPr>
          </a:lstStyle>
          <a:p>
            <a:pPr/>
            <a:r>
              <a:t>	Bewegung.cs 						Sonne.cs</a:t>
            </a:r>
          </a:p>
        </p:txBody>
      </p:sp>
      <p:sp>
        <p:nvSpPr>
          <p:cNvPr id="278" name="Titel 1"/>
          <p:cNvSpPr txBox="1"/>
          <p:nvPr>
            <p:ph type="title" idx="4294967295"/>
          </p:nvPr>
        </p:nvSpPr>
        <p:spPr>
          <a:xfrm>
            <a:off x="715919" y="376204"/>
            <a:ext cx="11480805" cy="1524004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Systemarchitektur - Klassen</a:t>
            </a:r>
          </a:p>
        </p:txBody>
      </p:sp>
      <p:pic>
        <p:nvPicPr>
          <p:cNvPr id="2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484" y="3019412"/>
            <a:ext cx="7161708" cy="4948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2965" y="3090847"/>
            <a:ext cx="7548920" cy="3500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Abläuf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69">
              <a:defRPr sz="15300">
                <a:effectLst>
                  <a:outerShdw sx="100000" sy="100000" kx="0" ky="0" algn="b" rotWithShape="0" blurRad="2540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Abläufe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ystemarchitektur - Abläuf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Systemarchitektur - Abläufe</a:t>
            </a:r>
          </a:p>
        </p:txBody>
      </p:sp>
      <p:sp>
        <p:nvSpPr>
          <p:cNvPr id="285" name="Spiel wird gestartet (Player und Anfangsstrecke ist bereits erzeugt) ➔ Hindernisse und Eier werden erzeugt. ➔ Alle 100m wird die Strecke erweitert und mehr Hindernisse und Eier hinzugefügt ➔ sobald gegen ein Hindernis gelaufen wird ist das Spiel u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Spiel wird gestartet (Player und Anfangsstrecke ist bereits erzeugt) ➔ Hindernisse und Eier werden erzeugt. ➔ Alle 100m wird die Strecke erweitert und mehr Hindernisse und Eier hinzugefügt ➔ sobald gegen ein Hindernis gelaufen wird ist das Spiel 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irc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Kurzbeschreib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Videofortsetzung</a:t>
            </a:r>
          </a:p>
        </p:txBody>
      </p:sp>
      <p:sp>
        <p:nvSpPr>
          <p:cNvPr id="133" name="Foliennummer"/>
          <p:cNvSpPr txBox="1"/>
          <p:nvPr>
            <p:ph type="sldNum" sz="quarter" idx="4294967295"/>
          </p:nvPr>
        </p:nvSpPr>
        <p:spPr>
          <a:xfrm>
            <a:off x="6381746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ende2.mp4" descr="ende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2048" y="1828800"/>
            <a:ext cx="8128001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00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Zeit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7500">
                <a:effectLst>
                  <a:outerShdw sx="100000" sy="100000" kx="0" ky="0" algn="b" rotWithShape="0" blurRad="25400" dist="21336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Geplanter Zeitplan vs Tatsächlicher Zeitplan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Zeit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Geplanter Zeitplan</a:t>
            </a:r>
          </a:p>
        </p:txBody>
      </p:sp>
      <p:graphicFrame>
        <p:nvGraphicFramePr>
          <p:cNvPr id="290" name="Tabelle"/>
          <p:cNvGraphicFramePr/>
          <p:nvPr/>
        </p:nvGraphicFramePr>
        <p:xfrm>
          <a:off x="1346200" y="2774950"/>
          <a:ext cx="10645924" cy="522657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51927"/>
                <a:gridCol w="4165358"/>
                <a:gridCol w="4128638"/>
              </a:tblGrid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Woche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Elif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Amina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25.06. - 02.07.2018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Steuerung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Grobe Erstellung einer Strecke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02.07. - 09.07.2018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Grobe Erstellung der Objekte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Kollision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09.07. - 30.07.2018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  <a:sym typeface="Helvetica"/>
                        </a:rPr>
                        <a:t>Pause aufgrund von Prüfungen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  <a:sym typeface="Helvetica"/>
                        </a:rPr>
                        <a:t>Pause aufgrund von Prüfungen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76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30.07. - 06.08.2018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Eventuell Fertigstellung der Steuerung
Erstellung von Sammelobjekten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Eventuell Fertigstellung der Kollision
Grobe Erstellung der Play Button &amp; Funktion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06.08. - 13.08.2018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Kamerapositionierung &amp; -fahrt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Game Over Anzeige bei Kollisionen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2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13.08. - 20.08.2018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Score-Erstellung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Fertigstellung der Play und Game Over Anzeige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20.08. - 27.08.2018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Eventuelle Überarbeitung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Eventuelle Überarbeitung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27.08. - 03.09.2018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  <a:sym typeface="Helvetica"/>
                        </a:rPr>
                        <a:t>Pause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  <a:sym typeface="Helvetica"/>
                        </a:rPr>
                        <a:t>Pause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03.09. - 10.09.2018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Modellieren und Platzieren von Objekten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Modellieren und Platzieren von Objekten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10.09. - 17.09.2018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Feinschliff der Welt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Feinschliff der Welt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17.09. - 23.09.2018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Erstellung der Abschlusspräsentation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Erstellung der Abschlusspräsentation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Zeit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Tatsächlicher Zeitplan</a:t>
            </a:r>
          </a:p>
        </p:txBody>
      </p:sp>
      <p:graphicFrame>
        <p:nvGraphicFramePr>
          <p:cNvPr id="293" name="Tabelle"/>
          <p:cNvGraphicFramePr/>
          <p:nvPr/>
        </p:nvGraphicFramePr>
        <p:xfrm>
          <a:off x="1346200" y="2774950"/>
          <a:ext cx="10645924" cy="29923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51927"/>
                <a:gridCol w="4165358"/>
                <a:gridCol w="4128638"/>
              </a:tblGrid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Woche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Elif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elvetica"/>
                        </a:rPr>
                        <a:t>Amina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24.07. - 30.07.2018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Steuerung &amp; Grobe Erstellung der Objekte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Grobe Erstellung einer Strecke &amp; Kollisionen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76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30.07. - 06.08.2018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Kleine extras &amp; 3D Objekte raussuchen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MainMenu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06.08. - 13.08.2018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Steuerung überarbeitet + Kamera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GameOver Szene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2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13.08. - 20.08.2018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Kamera überarbeitet + EggSpawner &amp; LevelManager + Strecke Instantiate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GameOver Szene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20.08. - 27.08.2018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LevelManager überarbeitet + Feinarbeiten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  <a:sym typeface="Helvetica"/>
                        </a:rPr>
                        <a:t>Feinarbeiten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94" name="Haben früher abgeben müssen, deswegen wurde der Zeitplan so gut wie gar nicht eingehalten"/>
          <p:cNvSpPr txBox="1"/>
          <p:nvPr>
            <p:ph type="body" sz="half" idx="1"/>
          </p:nvPr>
        </p:nvSpPr>
        <p:spPr>
          <a:xfrm>
            <a:off x="928759" y="6290419"/>
            <a:ext cx="11480804" cy="3044084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Haben früher abgeben müssen, deswegen wurde der Zeitplan so gut wie gar nicht eingehalten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rößtes Risik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5300">
                <a:effectLst>
                  <a:outerShdw sx="100000" sy="100000" kx="0" ky="0" algn="b" rotWithShape="0" blurRad="25400" dist="20574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Aufgabenverteilung mit Stundenangabe</a:t>
            </a:r>
          </a:p>
        </p:txBody>
      </p:sp>
      <p:sp>
        <p:nvSpPr>
          <p:cNvPr id="297" name="Unzuverlässige Gruppenmitglieder, die uns am letzten Tag verlassen habe!…"/>
          <p:cNvSpPr txBox="1"/>
          <p:nvPr>
            <p:ph type="body" sz="half" idx="1"/>
          </p:nvPr>
        </p:nvSpPr>
        <p:spPr>
          <a:xfrm>
            <a:off x="863600" y="1371600"/>
            <a:ext cx="5039470" cy="6413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0"/>
              </a:spcBef>
              <a:buSzTx/>
              <a:buNone/>
              <a:defRPr sz="3200"/>
            </a:pPr>
            <a:r>
              <a:t>Elif: Gesamt: ca. 53h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Steuerung - 10h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Kamera - 3h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Strecke - 7h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LevelManager - min. 24h </a:t>
            </a:r>
            <a:r>
              <a:rPr sz="1900"/>
              <a:t>(da erster Ansatz nicht geklappt hat)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EggSpawner - 9h</a:t>
            </a:r>
          </a:p>
        </p:txBody>
      </p:sp>
      <p:sp>
        <p:nvSpPr>
          <p:cNvPr id="298" name="Text"/>
          <p:cNvSpPr txBox="1"/>
          <p:nvPr/>
        </p:nvSpPr>
        <p:spPr>
          <a:xfrm>
            <a:off x="6972300" y="1790700"/>
            <a:ext cx="5039470" cy="6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02412">
              <a:lnSpc>
                <a:spcPct val="90000"/>
              </a:lnSpc>
              <a:spcBef>
                <a:spcPts val="3400"/>
              </a:spcBef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Amina: ca. 40h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GameOver min.22h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SammelobjektEffekt 3h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MainMenu/PauseMenu 3h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Score 2h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Text 2h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TimeManager 2h</a:t>
            </a:r>
          </a:p>
          <a:p>
            <a:pPr marL="349504" indent="-349504" algn="l" defTabSz="502412">
              <a:lnSpc>
                <a:spcPct val="9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27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Kollision 6h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tory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Verantwortungsbereiche</a:t>
            </a:r>
          </a:p>
        </p:txBody>
      </p:sp>
      <p:sp>
        <p:nvSpPr>
          <p:cNvPr id="137" name="Text"/>
          <p:cNvSpPr txBox="1"/>
          <p:nvPr>
            <p:ph type="body" sz="half" idx="1"/>
          </p:nvPr>
        </p:nvSpPr>
        <p:spPr>
          <a:xfrm>
            <a:off x="863600" y="1371600"/>
            <a:ext cx="5039470" cy="6413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Elif:</a:t>
            </a:r>
          </a:p>
          <a:p>
            <a:pPr>
              <a:buBlip>
                <a:blip r:embed="rId2"/>
              </a:buBlip>
            </a:pPr>
            <a:r>
              <a:t>Steuerung</a:t>
            </a:r>
          </a:p>
          <a:p>
            <a:pPr>
              <a:buBlip>
                <a:blip r:embed="rId2"/>
              </a:buBlip>
            </a:pPr>
            <a:r>
              <a:t>Kamera</a:t>
            </a:r>
          </a:p>
          <a:p>
            <a:pPr>
              <a:buBlip>
                <a:blip r:embed="rId2"/>
              </a:buBlip>
            </a:pPr>
            <a:r>
              <a:t>Strecke</a:t>
            </a:r>
          </a:p>
          <a:p>
            <a:pPr>
              <a:buBlip>
                <a:blip r:embed="rId2"/>
              </a:buBlip>
            </a:pPr>
            <a:r>
              <a:t>LevelManager</a:t>
            </a:r>
          </a:p>
          <a:p>
            <a:pPr>
              <a:buBlip>
                <a:blip r:embed="rId2"/>
              </a:buBlip>
            </a:pPr>
            <a:r>
              <a:t>EggSpawner</a:t>
            </a:r>
          </a:p>
        </p:txBody>
      </p:sp>
      <p:sp>
        <p:nvSpPr>
          <p:cNvPr id="138" name="Text"/>
          <p:cNvSpPr txBox="1"/>
          <p:nvPr/>
        </p:nvSpPr>
        <p:spPr>
          <a:xfrm>
            <a:off x="6972300" y="1790700"/>
            <a:ext cx="5039470" cy="6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02412">
              <a:lnSpc>
                <a:spcPct val="80000"/>
              </a:lnSpc>
              <a:spcBef>
                <a:spcPts val="3400"/>
              </a:spcBef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Amina: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GameOver /Kamera im GameOver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SammelobjektEffekt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MainMenu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Score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Text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TimeManager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Kollision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Sonne/Mond</a:t>
            </a:r>
          </a:p>
          <a:p>
            <a:pPr marL="349504" indent="-349504" algn="l" defTabSz="502412">
              <a:lnSpc>
                <a:spcPct val="80000"/>
              </a:lnSpc>
              <a:spcBef>
                <a:spcPts val="3400"/>
              </a:spcBef>
              <a:buSzPct val="30000"/>
              <a:buBlip>
                <a:blip r:embed="rId2"/>
              </a:buBlip>
              <a:defRPr sz="1800">
                <a:latin typeface="Baskerville"/>
                <a:ea typeface="Baskerville"/>
                <a:cs typeface="Baskerville"/>
                <a:sym typeface="Baskerville"/>
              </a:defRPr>
            </a:pPr>
            <a:r>
              <a:t>PauseMenu</a:t>
            </a:r>
          </a:p>
        </p:txBody>
      </p:sp>
      <p:sp>
        <p:nvSpPr>
          <p:cNvPr id="139" name="Foliennummer"/>
          <p:cNvSpPr txBox="1"/>
          <p:nvPr>
            <p:ph type="sldNum" sz="quarter" idx="4294967295"/>
          </p:nvPr>
        </p:nvSpPr>
        <p:spPr>
          <a:xfrm>
            <a:off x="6381746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54758" y="1761526"/>
            <a:ext cx="5677338" cy="7614707"/>
          </a:xfrm>
          <a:prstGeom prst="rect">
            <a:avLst/>
          </a:prstGeom>
        </p:spPr>
      </p:pic>
      <p:sp>
        <p:nvSpPr>
          <p:cNvPr id="142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Steuerung.cs</a:t>
            </a:r>
          </a:p>
        </p:txBody>
      </p:sp>
      <p:sp>
        <p:nvSpPr>
          <p:cNvPr id="143" name="Elif…"/>
          <p:cNvSpPr txBox="1"/>
          <p:nvPr>
            <p:ph type="body" sz="half" idx="1"/>
          </p:nvPr>
        </p:nvSpPr>
        <p:spPr>
          <a:xfrm>
            <a:off x="762000" y="-25400"/>
            <a:ext cx="5334000" cy="6413500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Probleme: 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darf nur in drei Spuren laufen.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muss hoch genug springen können, das er über Hindernisse kommt.</a:t>
            </a:r>
          </a:p>
        </p:txBody>
      </p:sp>
      <p:sp>
        <p:nvSpPr>
          <p:cNvPr id="144" name="Foliennummer"/>
          <p:cNvSpPr txBox="1"/>
          <p:nvPr>
            <p:ph type="sldNum" sz="quarter" idx="4294967295"/>
          </p:nvPr>
        </p:nvSpPr>
        <p:spPr>
          <a:xfrm>
            <a:off x="6381746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197536" y="2145763"/>
            <a:ext cx="6363180" cy="4992035"/>
          </a:xfrm>
          <a:prstGeom prst="rect">
            <a:avLst/>
          </a:prstGeom>
        </p:spPr>
      </p:pic>
      <p:sp>
        <p:nvSpPr>
          <p:cNvPr id="147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Steuerung.cs</a:t>
            </a:r>
          </a:p>
        </p:txBody>
      </p:sp>
      <p:sp>
        <p:nvSpPr>
          <p:cNvPr id="148" name="Elif…"/>
          <p:cNvSpPr txBox="1"/>
          <p:nvPr>
            <p:ph type="body" sz="half" idx="1"/>
          </p:nvPr>
        </p:nvSpPr>
        <p:spPr>
          <a:xfrm>
            <a:off x="762000" y="-25400"/>
            <a:ext cx="5334000" cy="6413500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Probleme: 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darf nur in drei Spuren laufen.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muss hoch genug springen können, damit er über Hindernisse kommt. —&gt; austesten</a:t>
            </a:r>
          </a:p>
        </p:txBody>
      </p:sp>
      <p:sp>
        <p:nvSpPr>
          <p:cNvPr id="149" name="Foliennummer"/>
          <p:cNvSpPr txBox="1"/>
          <p:nvPr>
            <p:ph type="sldNum" sz="quarter" idx="4294967295"/>
          </p:nvPr>
        </p:nvSpPr>
        <p:spPr>
          <a:xfrm>
            <a:off x="6381746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" name="Steuerung-Fail.mp4" descr="Steuerung-Fail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70123" y="4878089"/>
            <a:ext cx="5334001" cy="400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7000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845300" y="2552997"/>
            <a:ext cx="5359400" cy="4647606"/>
          </a:xfrm>
          <a:prstGeom prst="rect">
            <a:avLst/>
          </a:prstGeom>
        </p:spPr>
      </p:pic>
      <p:sp>
        <p:nvSpPr>
          <p:cNvPr id="153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Kamera.cs</a:t>
            </a:r>
          </a:p>
        </p:txBody>
      </p:sp>
      <p:sp>
        <p:nvSpPr>
          <p:cNvPr id="154" name="Elif…"/>
          <p:cNvSpPr txBox="1"/>
          <p:nvPr>
            <p:ph type="body" sz="quarter" idx="1"/>
          </p:nvPr>
        </p:nvSpPr>
        <p:spPr>
          <a:xfrm>
            <a:off x="762000" y="1510007"/>
            <a:ext cx="5334000" cy="3557294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pPr/>
            <a:r>
              <a:t>Probleme:</a:t>
            </a:r>
          </a:p>
          <a:p>
            <a:pPr lvl="1"/>
            <a:r>
              <a:t>Kamera bewegt mit Spieler wenn man es als Child hat —&gt; Script schreiben</a:t>
            </a:r>
          </a:p>
        </p:txBody>
      </p:sp>
      <p:sp>
        <p:nvSpPr>
          <p:cNvPr id="155" name="Foliennummer"/>
          <p:cNvSpPr txBox="1"/>
          <p:nvPr>
            <p:ph type="sldNum" sz="quarter" idx="4294967295"/>
          </p:nvPr>
        </p:nvSpPr>
        <p:spPr>
          <a:xfrm>
            <a:off x="6381746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Kamera-Fail.mp4" descr="Kamera-Fail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38303" y="4567243"/>
            <a:ext cx="5581394" cy="4111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417827" y="1802358"/>
            <a:ext cx="7105130" cy="4701665"/>
          </a:xfrm>
          <a:prstGeom prst="rect">
            <a:avLst/>
          </a:prstGeom>
        </p:spPr>
      </p:pic>
      <p:sp>
        <p:nvSpPr>
          <p:cNvPr id="159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Strecke.cs</a:t>
            </a:r>
          </a:p>
        </p:txBody>
      </p:sp>
      <p:sp>
        <p:nvSpPr>
          <p:cNvPr id="160" name="Elif…"/>
          <p:cNvSpPr txBox="1"/>
          <p:nvPr>
            <p:ph type="body" sz="quarter" idx="1"/>
          </p:nvPr>
        </p:nvSpPr>
        <p:spPr>
          <a:xfrm>
            <a:off x="800100" y="1920525"/>
            <a:ext cx="4881613" cy="3426176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Problem: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Unity &amp; Rechner waren überlastet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Oder aber nur bestimmte Anzahl wurde ge-instantiatet</a:t>
            </a:r>
          </a:p>
        </p:txBody>
      </p:sp>
      <p:sp>
        <p:nvSpPr>
          <p:cNvPr id="161" name="Foliennummer"/>
          <p:cNvSpPr txBox="1"/>
          <p:nvPr>
            <p:ph type="sldNum" sz="quarter" idx="4294967295"/>
          </p:nvPr>
        </p:nvSpPr>
        <p:spPr>
          <a:xfrm>
            <a:off x="6381746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LeatherBook">
  <a:themeElements>
    <a:clrScheme name="LeatherBook">
      <a:dk1>
        <a:srgbClr val="6C6963"/>
      </a:dk1>
      <a:lt1>
        <a:srgbClr val="092A6C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A6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eatherBook">
  <a:themeElements>
    <a:clrScheme name="LeatherB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A6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